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6" r:id="rId1"/>
  </p:sldMasterIdLst>
  <p:notesMasterIdLst>
    <p:notesMasterId r:id="rId23"/>
  </p:notesMasterIdLst>
  <p:sldIdLst>
    <p:sldId id="256" r:id="rId2"/>
    <p:sldId id="259" r:id="rId3"/>
    <p:sldId id="260" r:id="rId4"/>
    <p:sldId id="261" r:id="rId5"/>
    <p:sldId id="262" r:id="rId6"/>
    <p:sldId id="264" r:id="rId7"/>
    <p:sldId id="263" r:id="rId8"/>
    <p:sldId id="265" r:id="rId9"/>
    <p:sldId id="257" r:id="rId10"/>
    <p:sldId id="266" r:id="rId11"/>
    <p:sldId id="267" r:id="rId12"/>
    <p:sldId id="268" r:id="rId13"/>
    <p:sldId id="270" r:id="rId14"/>
    <p:sldId id="275" r:id="rId15"/>
    <p:sldId id="276" r:id="rId16"/>
    <p:sldId id="274" r:id="rId17"/>
    <p:sldId id="272" r:id="rId18"/>
    <p:sldId id="277" r:id="rId19"/>
    <p:sldId id="271" r:id="rId20"/>
    <p:sldId id="269" r:id="rId21"/>
    <p:sldId id="273" r:id="rId2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572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9144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716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8288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0592"/>
    <a:srgbClr val="4A04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58"/>
    <p:restoredTop sz="81614"/>
  </p:normalViewPr>
  <p:slideViewPr>
    <p:cSldViewPr snapToGrid="0">
      <p:cViewPr varScale="1">
        <p:scale>
          <a:sx n="79" d="100"/>
          <a:sy n="79" d="100"/>
        </p:scale>
        <p:origin x="216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13ED7A-E0CC-A14D-8702-3DBB30C4345D}" type="datetimeFigureOut">
              <a:rPr lang="en-US" smtClean="0"/>
              <a:t>4/21/25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12B09-6666-2149-A7EC-89A035875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11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Dropout reg: at different steps set random neurons to zero during different training iterations and </a:t>
            </a:r>
            <a:r>
              <a:rPr lang="en-US" dirty="0" err="1"/>
              <a:t>averagine</a:t>
            </a:r>
            <a:r>
              <a:rPr lang="en-US" dirty="0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272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science “AI bots” are really not that good!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29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3155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851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Like shining a flashlight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238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	</a:t>
            </a:r>
          </a:p>
          <a:p>
            <a:r>
              <a:rPr lang="en-US" dirty="0"/>
              <a:t>LSTMS are able to keep “context” from earlier in the document while parsing local context from most recent context.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200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Stock prediction, music </a:t>
            </a:r>
            <a:r>
              <a:rPr lang="en-US" dirty="0" err="1"/>
              <a:t>compoosition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8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transformers did so well, and seemed to show “intelligence”</a:t>
            </a:r>
          </a:p>
          <a:p>
            <a:endParaRPr lang="en-US" dirty="0"/>
          </a:p>
          <a:p>
            <a:r>
              <a:rPr lang="en-US" dirty="0"/>
              <a:t>The researchers who invented them didn’t even understand</a:t>
            </a:r>
          </a:p>
          <a:p>
            <a:endParaRPr lang="en-US" dirty="0"/>
          </a:p>
          <a:p>
            <a:r>
              <a:rPr lang="en-US" dirty="0"/>
              <a:t>The more training data, the more intelligence they showed. </a:t>
            </a:r>
          </a:p>
          <a:p>
            <a:endParaRPr lang="en-US" dirty="0"/>
          </a:p>
          <a:p>
            <a:r>
              <a:rPr lang="en-US" dirty="0" err="1"/>
              <a:t>openAI</a:t>
            </a:r>
            <a:r>
              <a:rPr lang="en-US" dirty="0"/>
              <a:t> was the first to release one to the public, trained on hundreds of billions of “tokens”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048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25946F-70E5-7345-F4A2-0C4784FED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5E4A1E-052B-B2EF-EDA9-20EBD26080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395D99-1B33-6EF1-FB21-F18ABB4482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training data, the features, the model, the output?  </a:t>
            </a:r>
          </a:p>
          <a:p>
            <a:endParaRPr lang="en-US" dirty="0"/>
          </a:p>
          <a:p>
            <a:r>
              <a:rPr lang="en-US" dirty="0"/>
              <a:t>These transformers did so well, and seemed to show “intelligence”</a:t>
            </a:r>
          </a:p>
          <a:p>
            <a:endParaRPr lang="en-US" dirty="0"/>
          </a:p>
          <a:p>
            <a:r>
              <a:rPr lang="en-US" dirty="0"/>
              <a:t>The researchers who invented them didn’t even understand</a:t>
            </a:r>
          </a:p>
          <a:p>
            <a:endParaRPr lang="en-US" dirty="0"/>
          </a:p>
          <a:p>
            <a:r>
              <a:rPr lang="en-US" dirty="0"/>
              <a:t>The more training data, the more intelligence they showed. </a:t>
            </a:r>
          </a:p>
          <a:p>
            <a:endParaRPr lang="en-US" dirty="0"/>
          </a:p>
          <a:p>
            <a:r>
              <a:rPr lang="en-US" dirty="0" err="1"/>
              <a:t>openAI</a:t>
            </a:r>
            <a:r>
              <a:rPr lang="en-US" dirty="0"/>
              <a:t> was the first to release one to the public, trained on hundreds of billions of “tokens”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9F6AB-B7D2-6273-49A4-0BE7E1E7E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3461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Parameters: model</a:t>
            </a:r>
          </a:p>
          <a:p>
            <a:r>
              <a:rPr lang="en-US" dirty="0"/>
              <a:t>Input Tokens: how many words, </a:t>
            </a:r>
            <a:r>
              <a:rPr lang="en-US" dirty="0" err="1"/>
              <a:t>etc</a:t>
            </a:r>
            <a:r>
              <a:rPr lang="en-US" dirty="0"/>
              <a:t> can be used as input – Context Window GPT3 = 2k , latest models 128k</a:t>
            </a:r>
          </a:p>
          <a:p>
            <a:r>
              <a:rPr lang="en-US" dirty="0"/>
              <a:t>Training tokens : how many tokens were used in training</a:t>
            </a:r>
          </a:p>
          <a:p>
            <a:endParaRPr lang="en-US" dirty="0"/>
          </a:p>
          <a:p>
            <a:r>
              <a:rPr lang="en-US" dirty="0" err="1"/>
              <a:t>Simplified..not</a:t>
            </a:r>
            <a:r>
              <a:rPr lang="en-US" dirty="0"/>
              <a:t> tokens, actually embeddings of the tokens.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723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13:00-14:00 range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40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407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278640"/>
            <a:ext cx="7772400" cy="1470025"/>
          </a:xfrm>
        </p:spPr>
        <p:txBody>
          <a:bodyPr/>
          <a:lstStyle>
            <a:lvl1pPr>
              <a:defRPr>
                <a:solidFill>
                  <a:srgbClr val="600592"/>
                </a:solidFill>
              </a:defRPr>
            </a:lvl1pPr>
          </a:lstStyle>
          <a:p>
            <a:r>
              <a:rPr lang="en-US" dirty="0"/>
              <a:t>Topic Num - Name of Topic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139536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 dirty="0"/>
              <a:t>Data Science for Business</a:t>
            </a:r>
          </a:p>
          <a:p>
            <a:endParaRPr lang="en-US" dirty="0"/>
          </a:p>
          <a:p>
            <a:r>
              <a:rPr lang="en-US" dirty="0"/>
              <a:t>Chris Volinsky</a:t>
            </a:r>
          </a:p>
          <a:p>
            <a:r>
              <a:rPr lang="en-US" dirty="0"/>
              <a:t>NYU Stern School of Business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9F43C82-9B9B-AC4F-98CD-0ADC587116F3}" type="datetime1">
              <a:rPr lang="en-US" smtClean="0"/>
              <a:t>4/21/25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14D675-817C-D2B8-A095-F0294E39F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504" y="3429000"/>
            <a:ext cx="4823791" cy="27174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4AA01E-3454-4D74-6C79-AC7D7DB556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31504" y="3429000"/>
            <a:ext cx="4823791" cy="271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9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178AE4-2A10-5F42-AC8C-4BD01A79A0D1}" type="datetime1">
              <a:rPr lang="en-US" smtClean="0"/>
              <a:t>4/21/25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90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675C519-8308-2748-8B0B-F7B055AE4297}" type="datetime1">
              <a:rPr lang="en-US" smtClean="0"/>
              <a:t>4/21/25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63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38589"/>
            <a:ext cx="8229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D0997E-0CDD-7541-9D88-20A562751868}" type="datetime1">
              <a:rPr lang="en-US" smtClean="0"/>
              <a:t>4/21/25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1321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053AD8-5CA7-3F49-B495-B884AFEE8A16}" type="datetime1">
              <a:rPr lang="en-US" smtClean="0"/>
              <a:t>4/21/25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4850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4"/>
            <a:ext cx="8229600" cy="4525963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751CFE-5FBC-BA47-8777-CE847435DFFA}" type="datetime1">
              <a:rPr lang="en-US" smtClean="0"/>
              <a:t>4/21/25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62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75583E-7D50-3C4A-8A37-9B3FE7B04D6C}" type="datetime1">
              <a:rPr lang="en-US" smtClean="0"/>
              <a:t>4/21/25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45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116E0C90-514F-E1AB-C247-966E1AD79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  <p:pic>
        <p:nvPicPr>
          <p:cNvPr id="5" name="Picture 4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77B7E831-1FDE-76C8-F8A0-1D6932F372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13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3BC7800-B276-A64A-8AB0-19972C98F17B}" type="datetime1">
              <a:rPr lang="en-US" smtClean="0"/>
              <a:t>4/21/25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0775125-7C05-15FA-5541-A1CBF69CEB14}"/>
              </a:ext>
            </a:extLst>
          </p:cNvPr>
          <p:cNvSpPr txBox="1">
            <a:spLocks/>
          </p:cNvSpPr>
          <p:nvPr/>
        </p:nvSpPr>
        <p:spPr bwMode="auto">
          <a:xfrm>
            <a:off x="0" y="1454154"/>
            <a:ext cx="9144000" cy="1336671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3429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6858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10287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>
              <a:buClrTx/>
              <a:buNone/>
            </a:pPr>
            <a:endParaRPr lang="en-US" kern="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D4B56B-BD9C-8550-2E67-7573EFC8A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995" y="4554495"/>
            <a:ext cx="2720009" cy="153227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B056C3-2019-B406-B923-FB0A68BB94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6357" y="1769441"/>
            <a:ext cx="3478626" cy="914400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153101857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5B1BC2-7DC9-274F-9AA5-41AD410B73E8}" type="datetime1">
              <a:rPr lang="en-US" smtClean="0"/>
              <a:t>4/21/25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0C1E545A-8684-E274-1BDD-2502E7C00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09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7F9541A-B732-0842-A74F-0C72DB237063}" type="datetime1">
              <a:rPr lang="en-US" smtClean="0"/>
              <a:t>4/21/25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839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97BA72-28C9-9A46-8637-8A409BF0CACF}" type="datetime1">
              <a:rPr lang="en-US" smtClean="0"/>
              <a:t>4/21/25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73709BB1-05FC-92CD-8075-AC4198DED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1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4BA4BC-FC40-B844-8CA3-66DD08AD127A}" type="datetime1">
              <a:rPr lang="en-US" smtClean="0"/>
              <a:t>4/21/25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410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381634-E977-7043-B341-F77FCA8D6817}" type="datetime1">
              <a:rPr lang="en-US" smtClean="0"/>
              <a:t>4/21/25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938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42C96D-D083-B04B-BE8C-D38697A2B148}" type="datetime1">
              <a:rPr lang="en-US" smtClean="0"/>
              <a:t>4/21/25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5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21899"/>
            <a:ext cx="8229600" cy="4814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29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C3BC7800-B276-A64A-8AB0-19972C98F17B}" type="datetime1">
              <a:rPr lang="en-US" smtClean="0"/>
              <a:t>4/21/25</a:t>
            </a:fld>
            <a:endParaRPr lang="en-US"/>
          </a:p>
        </p:txBody>
      </p:sp>
      <p:sp>
        <p:nvSpPr>
          <p:cNvPr id="2129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129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0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60059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zjkBMFhNj_g?t=699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watch?v=aircAruvnKk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FFC07-3828-6FDB-8B93-EA871DD29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732553"/>
            <a:ext cx="7772400" cy="1470025"/>
          </a:xfrm>
        </p:spPr>
        <p:txBody>
          <a:bodyPr/>
          <a:lstStyle/>
          <a:p>
            <a:r>
              <a:rPr lang="en-US" dirty="0"/>
              <a:t>Topic 11  – Neural Nets, Deep Learning, and AI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75E86-3AC1-27FE-A80E-914C9B6378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Science for Business</a:t>
            </a:r>
          </a:p>
          <a:p>
            <a:r>
              <a:rPr lang="en-US" dirty="0"/>
              <a:t>Prof: Chris Volinsky</a:t>
            </a:r>
          </a:p>
          <a:p>
            <a:r>
              <a:rPr lang="en-US" dirty="0"/>
              <a:t>NYU Stern:  Fall 2024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F9755-800C-BAA7-9886-5018A613A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28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6243B-1775-9954-6669-10ADB84E5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Nets (CNN)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6E130-3096-A7E6-B00C-7E6EE978E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877503" cy="933025"/>
          </a:xfrm>
        </p:spPr>
        <p:txBody>
          <a:bodyPr/>
          <a:lstStyle/>
          <a:p>
            <a:r>
              <a:rPr lang="en-US" dirty="0"/>
              <a:t>Convolving allows you to look for specific patterns: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89605-45B6-F987-CD00-8A1C7FCD45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A tiger's face with different images&#10;&#10;Description automatically generated with medium confidence">
            <a:extLst>
              <a:ext uri="{FF2B5EF4-FFF2-40B4-BE49-F238E27FC236}">
                <a16:creationId xmlns:a16="http://schemas.microsoft.com/office/drawing/2014/main" id="{B73BAA77-FFF9-ECAB-A53E-DB2178076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4007" y="1750574"/>
            <a:ext cx="3606800" cy="2349500"/>
          </a:xfrm>
          <a:prstGeom prst="rect">
            <a:avLst/>
          </a:prstGeom>
        </p:spPr>
      </p:pic>
      <p:pic>
        <p:nvPicPr>
          <p:cNvPr id="8" name="Picture 7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11376573-C443-3705-6608-F319FC92F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0983" y="4742355"/>
            <a:ext cx="5410200" cy="1346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A6DEF1-DB1A-1536-766C-77D8253C4EE3}"/>
              </a:ext>
            </a:extLst>
          </p:cNvPr>
          <p:cNvSpPr txBox="1"/>
          <p:nvPr/>
        </p:nvSpPr>
        <p:spPr>
          <a:xfrm>
            <a:off x="2180897" y="4342245"/>
            <a:ext cx="4950372" cy="40011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CNN architectures are very complicated!</a:t>
            </a:r>
          </a:p>
        </p:txBody>
      </p:sp>
    </p:spTree>
    <p:extLst>
      <p:ext uri="{BB962C8B-B14F-4D97-AF65-F5344CB8AC3E}">
        <p14:creationId xmlns:p14="http://schemas.microsoft.com/office/powerpoint/2010/main" val="2330488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F9FCD-8CD9-1365-EF27-87C93CC56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Networks (RNN)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B7534-161C-C848-5AF5-332A3211D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Specifically built to handle data where </a:t>
            </a:r>
            <a:r>
              <a:rPr lang="en-US" i="1" dirty="0"/>
              <a:t>order</a:t>
            </a:r>
            <a:r>
              <a:rPr lang="en-US" dirty="0"/>
              <a:t> and </a:t>
            </a:r>
            <a:r>
              <a:rPr lang="en-US" i="1" dirty="0"/>
              <a:t>context</a:t>
            </a:r>
            <a:r>
              <a:rPr lang="en-US" dirty="0"/>
              <a:t> matter</a:t>
            </a:r>
          </a:p>
          <a:p>
            <a:pPr lvl="1"/>
            <a:r>
              <a:rPr lang="en-US" dirty="0"/>
              <a:t>Think words, speech, text</a:t>
            </a:r>
          </a:p>
          <a:p>
            <a:pPr lvl="1"/>
            <a:r>
              <a:rPr lang="en-US" dirty="0"/>
              <a:t>Time Series</a:t>
            </a:r>
          </a:p>
          <a:p>
            <a:pPr lvl="1"/>
            <a:endParaRPr lang="en-US" dirty="0"/>
          </a:p>
          <a:p>
            <a:r>
              <a:rPr lang="en-US" dirty="0"/>
              <a:t>RNNs take ordering into account</a:t>
            </a:r>
          </a:p>
          <a:p>
            <a:pPr lvl="1"/>
            <a:r>
              <a:rPr lang="en-US" dirty="0"/>
              <a:t>Keep information from previous inputs and use it to process following inputs</a:t>
            </a:r>
          </a:p>
          <a:p>
            <a:pPr lvl="1"/>
            <a:r>
              <a:rPr lang="en-US" dirty="0"/>
              <a:t>Architecture is </a:t>
            </a:r>
            <a:r>
              <a:rPr lang="en-US" i="1" dirty="0"/>
              <a:t>sequential </a:t>
            </a:r>
            <a:r>
              <a:rPr lang="en-US" dirty="0"/>
              <a:t>and has </a:t>
            </a:r>
            <a:r>
              <a:rPr lang="en-US" i="1" dirty="0"/>
              <a:t>memory</a:t>
            </a:r>
          </a:p>
          <a:p>
            <a:pPr lvl="2"/>
            <a:r>
              <a:rPr lang="en-US" dirty="0"/>
              <a:t>Keeps a “running mental summary” as it moves along…</a:t>
            </a:r>
          </a:p>
          <a:p>
            <a:pPr lvl="2"/>
            <a:r>
              <a:rPr lang="en-US" dirty="0"/>
              <a:t>But….struggle with long term dependencies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87BD2-5522-CC93-3856-B13B98EC4A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340FE9EF-DAE0-FD95-2D58-ECEEB6FD8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437" y="4362450"/>
            <a:ext cx="56261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29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E2DD9-845F-F7BD-A818-D2CEA0335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Short-Term Memory (LSTM)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201BC-1EB5-02BA-5046-94249F524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021899"/>
            <a:ext cx="8556171" cy="4814202"/>
          </a:xfrm>
        </p:spPr>
        <p:txBody>
          <a:bodyPr/>
          <a:lstStyle/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Advanced RNNs combining long-term and short-term memory</a:t>
            </a:r>
          </a:p>
          <a:p>
            <a:pPr lvl="1"/>
            <a:r>
              <a:rPr lang="en-US" sz="2000" dirty="0"/>
              <a:t>Can retain important context  from the beginning of sequence</a:t>
            </a:r>
          </a:p>
          <a:p>
            <a:pPr lvl="1"/>
            <a:r>
              <a:rPr lang="en-US" sz="2000" dirty="0"/>
              <a:t>Incorporates “gates” which control what gets remembered or forgotten. </a:t>
            </a:r>
          </a:p>
          <a:p>
            <a:pPr lvl="2"/>
            <a:r>
              <a:rPr lang="en-US" sz="2000" dirty="0"/>
              <a:t>Gates are like a notepad, writing down what is important</a:t>
            </a:r>
          </a:p>
          <a:p>
            <a:pPr lvl="1"/>
            <a:r>
              <a:rPr lang="en-US" sz="2000" dirty="0"/>
              <a:t>Improved performance on longer strings, paragraphs</a:t>
            </a:r>
          </a:p>
          <a:p>
            <a:pPr lvl="2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Text, time-series, speech recognition , music composition…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53C723-E423-174C-5B19-AFE0D3984C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A diagram of a gate&#10;&#10;AI-generated content may be incorrect.">
            <a:extLst>
              <a:ext uri="{FF2B5EF4-FFF2-40B4-BE49-F238E27FC236}">
                <a16:creationId xmlns:a16="http://schemas.microsoft.com/office/drawing/2014/main" id="{7AF48D42-8E1B-0B8D-8502-C726637EB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7436" y="4194629"/>
            <a:ext cx="3369128" cy="252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804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68064-48F9-78FF-9B44-A960A406C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29214"/>
          </a:xfrm>
        </p:spPr>
        <p:txBody>
          <a:bodyPr/>
          <a:lstStyle/>
          <a:p>
            <a:r>
              <a:rPr lang="en-US" dirty="0"/>
              <a:t>Deep Learning into Generative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31023-2351-FFAB-3725-66B0DF7C1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273" y="729214"/>
            <a:ext cx="8820727" cy="5699576"/>
          </a:xfrm>
        </p:spPr>
        <p:txBody>
          <a:bodyPr/>
          <a:lstStyle/>
          <a:p>
            <a:r>
              <a:rPr lang="en-US" dirty="0"/>
              <a:t>Another powerful model was developed by researchers at Google in 2017 </a:t>
            </a:r>
          </a:p>
          <a:p>
            <a:pPr marL="0" indent="0">
              <a:buNone/>
            </a:pPr>
            <a:endParaRPr lang="en-US" i="1" dirty="0"/>
          </a:p>
          <a:p>
            <a:pPr lvl="1"/>
            <a:r>
              <a:rPr lang="en-US" i="1" dirty="0"/>
              <a:t>Attention is All You Need  </a:t>
            </a:r>
            <a:r>
              <a:rPr lang="en-US" dirty="0"/>
              <a:t>(</a:t>
            </a:r>
            <a:r>
              <a:rPr lang="en-US" dirty="0" err="1"/>
              <a:t>Vaswani,et</a:t>
            </a:r>
            <a:r>
              <a:rPr lang="en-US" dirty="0"/>
              <a:t> al) – introduced </a:t>
            </a:r>
            <a:r>
              <a:rPr lang="en-US" b="1" i="1" dirty="0"/>
              <a:t>Transformer</a:t>
            </a:r>
            <a:r>
              <a:rPr lang="en-US" dirty="0"/>
              <a:t> models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Attention allows NNs to </a:t>
            </a:r>
          </a:p>
          <a:p>
            <a:pPr lvl="2"/>
            <a:r>
              <a:rPr lang="en-US" dirty="0"/>
              <a:t>Evaluate a whole page of text at once, not just one word at a time</a:t>
            </a:r>
          </a:p>
          <a:p>
            <a:pPr lvl="2"/>
            <a:r>
              <a:rPr lang="en-US" dirty="0"/>
              <a:t>Considers how each word relates to all other words in the sentence and page</a:t>
            </a:r>
          </a:p>
          <a:p>
            <a:pPr lvl="2"/>
            <a:r>
              <a:rPr lang="en-US" dirty="0"/>
              <a:t>Learns patterns of language (e.g. adjectives come before nouns) </a:t>
            </a:r>
          </a:p>
          <a:p>
            <a:pPr lvl="3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F064B5-A62D-A63F-2EE8-557D570BF7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 descr="A close-up of a diagram&#10;&#10;AI-generated content may be incorrect.">
            <a:extLst>
              <a:ext uri="{FF2B5EF4-FFF2-40B4-BE49-F238E27FC236}">
                <a16:creationId xmlns:a16="http://schemas.microsoft.com/office/drawing/2014/main" id="{A261F0D2-25C0-00FC-7564-41B521CEF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071" y="3374725"/>
            <a:ext cx="7347857" cy="28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16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4C75DE-844A-F48B-D730-2AA1FB3E3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rtrait of a beautiful African American woman in her twenties.  She is wearing a purple shirt and black jacket.  She has long strait brown hair.  She has her hand on her chin, looking up with a thoughtful expression. Shot taken with a Canon 5D Mark 3 camera.  rm">
            <a:extLst>
              <a:ext uri="{FF2B5EF4-FFF2-40B4-BE49-F238E27FC236}">
                <a16:creationId xmlns:a16="http://schemas.microsoft.com/office/drawing/2014/main" id="{C3DB9B65-970D-5BBD-C4D1-614D2E619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2961" y="4291789"/>
            <a:ext cx="2492380" cy="16599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9A4FC6-498B-4982-25DC-D90ED91B2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29214"/>
          </a:xfrm>
        </p:spPr>
        <p:txBody>
          <a:bodyPr/>
          <a:lstStyle/>
          <a:p>
            <a:r>
              <a:rPr lang="en-US" dirty="0"/>
              <a:t>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6DCE5-70F8-DA5B-B24B-63D7C320B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273" y="729214"/>
            <a:ext cx="8363527" cy="2517569"/>
          </a:xfrm>
        </p:spPr>
        <p:txBody>
          <a:bodyPr/>
          <a:lstStyle/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Transformers are complicated NN architectures using Attention</a:t>
            </a:r>
          </a:p>
          <a:p>
            <a:pPr lvl="2"/>
            <a:r>
              <a:rPr lang="en-US" sz="2000" dirty="0"/>
              <a:t>Including millions or billions of parameters</a:t>
            </a:r>
          </a:p>
          <a:p>
            <a:endParaRPr lang="en-US" dirty="0"/>
          </a:p>
          <a:p>
            <a:r>
              <a:rPr lang="en-US" dirty="0"/>
              <a:t>GPT was built from Transformers</a:t>
            </a:r>
          </a:p>
          <a:p>
            <a:r>
              <a:rPr lang="en-US" dirty="0"/>
              <a:t>So…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7EF35B-4805-33F1-F711-30A4490249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97CE06-0026-932D-92AD-5BFDBD5AA96C}"/>
              </a:ext>
            </a:extLst>
          </p:cNvPr>
          <p:cNvSpPr txBox="1"/>
          <p:nvPr/>
        </p:nvSpPr>
        <p:spPr>
          <a:xfrm>
            <a:off x="594360" y="3611218"/>
            <a:ext cx="3703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is GPT anyway?????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AF4D67-ACBF-C59D-5DE4-0E7A142B54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4850" y="2100665"/>
            <a:ext cx="4019150" cy="302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00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C11A3-5669-9DAC-E89D-C31AEFE7D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5423"/>
            <a:ext cx="8229600" cy="729214"/>
          </a:xfrm>
        </p:spPr>
        <p:txBody>
          <a:bodyPr/>
          <a:lstStyle/>
          <a:p>
            <a:r>
              <a:rPr lang="en-US" dirty="0"/>
              <a:t>GPT (simplified)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CE4750-EFDB-7CB1-D242-13B08B3A4F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15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E358C58-35EF-B94F-B029-58E78064CAFB}"/>
              </a:ext>
            </a:extLst>
          </p:cNvPr>
          <p:cNvSpPr/>
          <p:nvPr/>
        </p:nvSpPr>
        <p:spPr bwMode="auto">
          <a:xfrm>
            <a:off x="222772" y="1696988"/>
            <a:ext cx="2506979" cy="2315614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Prompt/Context Window</a:t>
            </a:r>
          </a:p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(Complete this sentence, “the quick brown fox”)</a:t>
            </a:r>
          </a:p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5D36451-3E39-80D0-7927-BC876840F0C7}"/>
              </a:ext>
            </a:extLst>
          </p:cNvPr>
          <p:cNvSpPr/>
          <p:nvPr/>
        </p:nvSpPr>
        <p:spPr bwMode="auto">
          <a:xfrm>
            <a:off x="2998469" y="1347041"/>
            <a:ext cx="2506980" cy="4335780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Transformer+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738951-8EF8-B4A2-4AC7-F2E09DD7A4E2}"/>
              </a:ext>
            </a:extLst>
          </p:cNvPr>
          <p:cNvSpPr/>
          <p:nvPr/>
        </p:nvSpPr>
        <p:spPr bwMode="auto">
          <a:xfrm>
            <a:off x="5844541" y="1340962"/>
            <a:ext cx="2506980" cy="3986408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8719C7-6AC6-63F6-A29D-7BC24A2AD9C3}"/>
              </a:ext>
            </a:extLst>
          </p:cNvPr>
          <p:cNvSpPr txBox="1"/>
          <p:nvPr/>
        </p:nvSpPr>
        <p:spPr>
          <a:xfrm>
            <a:off x="641343" y="743998"/>
            <a:ext cx="1544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Input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(features)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BB28B4-B715-EEF2-1479-F24361AEED11}"/>
              </a:ext>
            </a:extLst>
          </p:cNvPr>
          <p:cNvSpPr txBox="1"/>
          <p:nvPr/>
        </p:nvSpPr>
        <p:spPr>
          <a:xfrm>
            <a:off x="3776507" y="797376"/>
            <a:ext cx="8563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62CAE3-8101-6143-1A70-C56BCF498CA4}"/>
              </a:ext>
            </a:extLst>
          </p:cNvPr>
          <p:cNvSpPr txBox="1"/>
          <p:nvPr/>
        </p:nvSpPr>
        <p:spPr>
          <a:xfrm>
            <a:off x="6325863" y="582014"/>
            <a:ext cx="17171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Output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(target)</a:t>
            </a:r>
          </a:p>
        </p:txBody>
      </p:sp>
      <p:pic>
        <p:nvPicPr>
          <p:cNvPr id="15" name="Picture 14" descr="A diagram of a graph&#10;&#10;AI-generated content may be incorrect.">
            <a:extLst>
              <a:ext uri="{FF2B5EF4-FFF2-40B4-BE49-F238E27FC236}">
                <a16:creationId xmlns:a16="http://schemas.microsoft.com/office/drawing/2014/main" id="{3619B4F2-8749-81F8-B840-1300D7A99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430779" y="2706605"/>
            <a:ext cx="3642358" cy="1892531"/>
          </a:xfrm>
          <a:prstGeom prst="rect">
            <a:avLst/>
          </a:prstGeom>
        </p:spPr>
      </p:pic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DCB6CEF8-2E91-46C7-4880-D070C817C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9302616"/>
              </p:ext>
            </p:extLst>
          </p:nvPr>
        </p:nvGraphicFramePr>
        <p:xfrm>
          <a:off x="6230446" y="1506139"/>
          <a:ext cx="1907970" cy="33115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6948">
                  <a:extLst>
                    <a:ext uri="{9D8B030D-6E8A-4147-A177-3AD203B41FA5}">
                      <a16:colId xmlns:a16="http://schemas.microsoft.com/office/drawing/2014/main" val="3173340531"/>
                    </a:ext>
                  </a:extLst>
                </a:gridCol>
                <a:gridCol w="1151022">
                  <a:extLst>
                    <a:ext uri="{9D8B030D-6E8A-4147-A177-3AD203B41FA5}">
                      <a16:colId xmlns:a16="http://schemas.microsoft.com/office/drawing/2014/main" val="1854979"/>
                    </a:ext>
                  </a:extLst>
                </a:gridCol>
              </a:tblGrid>
              <a:tr h="285209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Token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P(token)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430347"/>
                  </a:ext>
                </a:extLst>
              </a:tr>
              <a:tr h="355901">
                <a:tc>
                  <a:txBody>
                    <a:bodyPr/>
                    <a:lstStyle/>
                    <a:p>
                      <a:r>
                        <a:rPr lang="en-US" dirty="0"/>
                        <a:t>jumped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4150331"/>
                  </a:ext>
                </a:extLst>
              </a:tr>
              <a:tr h="523097"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3983509"/>
                  </a:ext>
                </a:extLst>
              </a:tr>
              <a:tr h="355901"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822010"/>
                  </a:ext>
                </a:extLst>
              </a:tr>
              <a:tr h="355901">
                <a:tc>
                  <a:txBody>
                    <a:bodyPr/>
                    <a:lstStyle/>
                    <a:p>
                      <a:r>
                        <a:rPr lang="en-US" dirty="0"/>
                        <a:t>went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7079663"/>
                  </a:ext>
                </a:extLst>
              </a:tr>
              <a:tr h="355901">
                <a:tc>
                  <a:txBody>
                    <a:bodyPr/>
                    <a:lstStyle/>
                    <a:p>
                      <a:r>
                        <a:rPr lang="en-US" dirty="0"/>
                        <a:t>wants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886295"/>
                  </a:ext>
                </a:extLst>
              </a:tr>
              <a:tr h="355901">
                <a:tc>
                  <a:txBody>
                    <a:bodyPr/>
                    <a:lstStyle/>
                    <a:p>
                      <a:r>
                        <a:rPr lang="en-US" dirty="0"/>
                        <a:t>plays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5666949"/>
                  </a:ext>
                </a:extLst>
              </a:tr>
              <a:tr h="355901">
                <a:tc>
                  <a:txBody>
                    <a:bodyPr/>
                    <a:lstStyle/>
                    <a:p>
                      <a:r>
                        <a:rPr lang="en-US" dirty="0"/>
                        <a:t>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8782701"/>
                  </a:ext>
                </a:extLst>
              </a:tr>
              <a:tr h="355901">
                <a:tc>
                  <a:txBody>
                    <a:bodyPr/>
                    <a:lstStyle/>
                    <a:p>
                      <a:r>
                        <a:rPr lang="en-US" dirty="0"/>
                        <a:t>,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7490478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86A09AFC-0814-65B1-9B0B-7581431438EC}"/>
              </a:ext>
            </a:extLst>
          </p:cNvPr>
          <p:cNvSpPr txBox="1"/>
          <p:nvPr/>
        </p:nvSpPr>
        <p:spPr>
          <a:xfrm>
            <a:off x="632906" y="4185079"/>
            <a:ext cx="2066058" cy="121264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Context Window:</a:t>
            </a:r>
          </a:p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Fixed number of tokens:  includes entire conversation plus system prompt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9DD5C01-7E78-14DB-5DF1-7153D2A678F1}"/>
              </a:ext>
            </a:extLst>
          </p:cNvPr>
          <p:cNvCxnSpPr/>
          <p:nvPr/>
        </p:nvCxnSpPr>
        <p:spPr bwMode="auto">
          <a:xfrm flipV="1">
            <a:off x="1304365" y="3291100"/>
            <a:ext cx="0" cy="89397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A6DC99D-BE7A-65EC-4EB0-A202D226899F}"/>
              </a:ext>
            </a:extLst>
          </p:cNvPr>
          <p:cNvSpPr txBox="1"/>
          <p:nvPr/>
        </p:nvSpPr>
        <p:spPr>
          <a:xfrm>
            <a:off x="6208882" y="4954190"/>
            <a:ext cx="18426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Across entire vocabulary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C66E996-309A-0910-F17F-340025A730BE}"/>
              </a:ext>
            </a:extLst>
          </p:cNvPr>
          <p:cNvSpPr txBox="1"/>
          <p:nvPr/>
        </p:nvSpPr>
        <p:spPr>
          <a:xfrm>
            <a:off x="2729751" y="6239721"/>
            <a:ext cx="33204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Training set? : Everything!!!</a:t>
            </a:r>
          </a:p>
        </p:txBody>
      </p:sp>
      <p:sp>
        <p:nvSpPr>
          <p:cNvPr id="25" name="Bent-Up Arrow 24">
            <a:extLst>
              <a:ext uri="{FF2B5EF4-FFF2-40B4-BE49-F238E27FC236}">
                <a16:creationId xmlns:a16="http://schemas.microsoft.com/office/drawing/2014/main" id="{1C559E00-639E-4117-5E17-B9F245CBBADE}"/>
              </a:ext>
            </a:extLst>
          </p:cNvPr>
          <p:cNvSpPr/>
          <p:nvPr/>
        </p:nvSpPr>
        <p:spPr bwMode="auto">
          <a:xfrm flipH="1">
            <a:off x="121021" y="4012602"/>
            <a:ext cx="7288301" cy="1968526"/>
          </a:xfrm>
          <a:prstGeom prst="bentUpArrow">
            <a:avLst>
              <a:gd name="adj1" fmla="val 9655"/>
              <a:gd name="adj2" fmla="val 10352"/>
              <a:gd name="adj3" fmla="val 22090"/>
            </a:avLst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FontTx/>
              <a:buChar char="•"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0446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/>
      <p:bldP spid="24" grpId="0"/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F6583C0-5588-E8C2-7485-1D48C7AA2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 =&gt; Gen AI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AB4F06F-6283-0B56-3B0A-B8F4843BF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69148"/>
            <a:ext cx="8229600" cy="4814202"/>
          </a:xfrm>
        </p:spPr>
        <p:txBody>
          <a:bodyPr/>
          <a:lstStyle/>
          <a:p>
            <a:r>
              <a:rPr lang="en-US" dirty="0"/>
              <a:t>Andrej </a:t>
            </a:r>
            <a:r>
              <a:rPr lang="en-US" dirty="0" err="1"/>
              <a:t>Karpathy</a:t>
            </a:r>
            <a:r>
              <a:rPr lang="en-US" dirty="0"/>
              <a:t>: “Intro to Large Language Models”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5CEF89-55EC-DD59-3BAB-5255C7DDEF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455942-9BA1-3C81-C130-38B1217AC457}"/>
              </a:ext>
            </a:extLst>
          </p:cNvPr>
          <p:cNvSpPr txBox="1"/>
          <p:nvPr/>
        </p:nvSpPr>
        <p:spPr>
          <a:xfrm>
            <a:off x="642552" y="5944975"/>
            <a:ext cx="4899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https://yout</a:t>
            </a:r>
            <a:r>
              <a: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	u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.be/zjkBMFhNj_g?t=699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0473D05-F18B-EA7A-7218-005CF0C61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300" y="2418985"/>
            <a:ext cx="6489700" cy="3149600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E70E6DD6-9917-972C-B0CC-D9B3D05BB71E}"/>
              </a:ext>
            </a:extLst>
          </p:cNvPr>
          <p:cNvSpPr/>
          <p:nvPr/>
        </p:nvSpPr>
        <p:spPr bwMode="auto">
          <a:xfrm>
            <a:off x="5609968" y="3597167"/>
            <a:ext cx="3534032" cy="476250"/>
          </a:xfrm>
          <a:prstGeom prst="wedgeRoundRectCallout">
            <a:avLst>
              <a:gd name="adj1" fmla="val -1825"/>
              <a:gd name="adj2" fmla="val 146809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don’t know how these work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70B02B9-FA74-799A-11A0-6105D52DDC8B}"/>
              </a:ext>
            </a:extLst>
          </p:cNvPr>
          <p:cNvSpPr/>
          <p:nvPr/>
        </p:nvSpPr>
        <p:spPr bwMode="auto">
          <a:xfrm>
            <a:off x="5739714" y="5670094"/>
            <a:ext cx="2613453" cy="726708"/>
          </a:xfrm>
          <a:prstGeom prst="roundRect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Andrej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Karpathy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Cofounder of OpenAI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5666CB-FC29-AFC9-3129-C7BE5235996E}"/>
              </a:ext>
            </a:extLst>
          </p:cNvPr>
          <p:cNvSpPr txBox="1"/>
          <p:nvPr/>
        </p:nvSpPr>
        <p:spPr>
          <a:xfrm>
            <a:off x="457200" y="843881"/>
            <a:ext cx="82078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models got larger, so did functionality</a:t>
            </a:r>
          </a:p>
          <a:p>
            <a:pPr marL="342900" indent="-342900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Q&amp;A =&gt; jokes =&gt; dialogue =&gt; coding =&gt; translation =&gt; reasoning</a:t>
            </a:r>
          </a:p>
        </p:txBody>
      </p:sp>
    </p:spTree>
    <p:extLst>
      <p:ext uri="{BB962C8B-B14F-4D97-AF65-F5344CB8AC3E}">
        <p14:creationId xmlns:p14="http://schemas.microsoft.com/office/powerpoint/2010/main" val="1918916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3" grpId="0"/>
      <p:bldP spid="8" grpId="1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DABBD-F510-6DCF-F74C-E68C251A2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– Useful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26197-2566-F942-5D07-B6242A2E5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939801"/>
            <a:ext cx="8425543" cy="4978398"/>
          </a:xfrm>
        </p:spPr>
        <p:txBody>
          <a:bodyPr/>
          <a:lstStyle/>
          <a:p>
            <a:r>
              <a:rPr lang="en-US" dirty="0" err="1"/>
              <a:t>Tensorflow</a:t>
            </a:r>
            <a:endParaRPr lang="en-US" dirty="0"/>
          </a:p>
          <a:p>
            <a:pPr lvl="1"/>
            <a:r>
              <a:rPr lang="en-US" dirty="0"/>
              <a:t>Open source flexible library for building NN</a:t>
            </a:r>
          </a:p>
          <a:p>
            <a:pPr lvl="1"/>
            <a:r>
              <a:rPr lang="en-US" dirty="0"/>
              <a:t>Low level language creates a steep learning curve</a:t>
            </a:r>
          </a:p>
          <a:p>
            <a:r>
              <a:rPr lang="en-US" dirty="0" err="1"/>
              <a:t>Keras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Higher level ”building blocks” interface to </a:t>
            </a:r>
            <a:r>
              <a:rPr lang="en-US" dirty="0" err="1"/>
              <a:t>Tensorflow</a:t>
            </a:r>
            <a:r>
              <a:rPr lang="en-US" dirty="0"/>
              <a:t> (and other tools) makes it good for beginners (see class notebook) </a:t>
            </a:r>
          </a:p>
          <a:p>
            <a:pPr lvl="1"/>
            <a:r>
              <a:rPr lang="en-US" dirty="0"/>
              <a:t>Cant build deeper more complex architectures – but good for beginners</a:t>
            </a:r>
          </a:p>
          <a:p>
            <a:r>
              <a:rPr lang="en-US" dirty="0" err="1"/>
              <a:t>PyTorch</a:t>
            </a:r>
            <a:endParaRPr lang="en-US" dirty="0"/>
          </a:p>
          <a:p>
            <a:pPr lvl="1"/>
            <a:r>
              <a:rPr lang="en-US" dirty="0"/>
              <a:t>More complicated / flexible </a:t>
            </a:r>
          </a:p>
          <a:p>
            <a:pPr lvl="1"/>
            <a:r>
              <a:rPr lang="en-US" dirty="0"/>
              <a:t>Built for integration into Python, with lots of control</a:t>
            </a:r>
          </a:p>
          <a:p>
            <a:pPr lvl="1"/>
            <a:r>
              <a:rPr lang="en-US" dirty="0"/>
              <a:t>Open source!! Has a large user community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from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openai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import OpenAI </a:t>
            </a:r>
          </a:p>
          <a:p>
            <a:pPr lvl="1"/>
            <a:r>
              <a:rPr lang="en-US" dirty="0"/>
              <a:t>requires </a:t>
            </a:r>
            <a:r>
              <a:rPr lang="en-US" dirty="0" err="1"/>
              <a:t>api</a:t>
            </a:r>
            <a:r>
              <a:rPr lang="en-US" dirty="0"/>
              <a:t>-key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 err="1"/>
              <a:t>Netron</a:t>
            </a:r>
            <a:r>
              <a:rPr lang="en-US" dirty="0"/>
              <a:t>, </a:t>
            </a:r>
            <a:r>
              <a:rPr lang="en-US" dirty="0" err="1"/>
              <a:t>FastAI</a:t>
            </a:r>
            <a:r>
              <a:rPr lang="en-US" dirty="0"/>
              <a:t>, DL4J – it is a rapidly changing field ..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500EE0-1C86-1D49-F7A2-9D89EF225B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06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292C3-2511-8104-AF74-A201FFD77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you need to know?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36555-7A5C-4638-3E7F-6721BE3E4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GenAI is not magic, but be careful because we don’t know why it works!</a:t>
            </a:r>
          </a:p>
          <a:p>
            <a:r>
              <a:rPr lang="en-US" dirty="0"/>
              <a:t>Beware of hallucinations</a:t>
            </a:r>
          </a:p>
          <a:p>
            <a:r>
              <a:rPr lang="en-US" dirty="0"/>
              <a:t>Useful for many use cases, but not all!   </a:t>
            </a:r>
          </a:p>
          <a:p>
            <a:r>
              <a:rPr lang="en-US" dirty="0"/>
              <a:t>All GPT not created equally</a:t>
            </a:r>
          </a:p>
          <a:p>
            <a:pPr lvl="1"/>
            <a:r>
              <a:rPr lang="en-US" dirty="0"/>
              <a:t>Often simple, old (!), models are cheaper and work just fine</a:t>
            </a:r>
          </a:p>
          <a:p>
            <a:pPr lvl="1"/>
            <a:r>
              <a:rPr lang="en-US" dirty="0"/>
              <a:t>Can use ”fine tuning” to extend GPT knowledge to include specific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84ABD5-956A-A294-4471-C720FA25C2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97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062B-4F6A-A772-D3E8-F6B6049BE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36660-280B-42F7-9B5C-404B8985B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938" y="865739"/>
            <a:ext cx="4114800" cy="4864551"/>
          </a:xfrm>
        </p:spPr>
        <p:txBody>
          <a:bodyPr/>
          <a:lstStyle/>
          <a:p>
            <a:r>
              <a:rPr lang="en-US" sz="1800" dirty="0"/>
              <a:t>Other models focus on image generation</a:t>
            </a:r>
          </a:p>
          <a:p>
            <a:r>
              <a:rPr lang="en-US" sz="1800" dirty="0"/>
              <a:t>Learn mappings between </a:t>
            </a:r>
            <a:r>
              <a:rPr lang="en-US" sz="1800" dirty="0" err="1"/>
              <a:t>languate</a:t>
            </a:r>
            <a:r>
              <a:rPr lang="en-US" sz="1800" dirty="0"/>
              <a:t> and visual features</a:t>
            </a:r>
          </a:p>
          <a:p>
            <a:r>
              <a:rPr lang="en-US" sz="1800" dirty="0"/>
              <a:t>General Adversarial Networks</a:t>
            </a:r>
          </a:p>
          <a:p>
            <a:pPr lvl="1"/>
            <a:r>
              <a:rPr lang="en-US" sz="1600" dirty="0"/>
              <a:t>Two “users” : generator and evaluator</a:t>
            </a:r>
          </a:p>
          <a:p>
            <a:pPr lvl="1"/>
            <a:r>
              <a:rPr lang="en-US" sz="1600" dirty="0"/>
              <a:t>Generator generates a picture and the evaluator gives feedback </a:t>
            </a:r>
          </a:p>
          <a:p>
            <a:pPr lvl="1"/>
            <a:r>
              <a:rPr lang="en-US" sz="1600" dirty="0"/>
              <a:t>Repeat until evaluator cannot tell the difference between real and fake </a:t>
            </a:r>
          </a:p>
          <a:p>
            <a:r>
              <a:rPr lang="en-US" sz="1800" dirty="0"/>
              <a:t>Another model</a:t>
            </a:r>
          </a:p>
          <a:p>
            <a:pPr lvl="1"/>
            <a:r>
              <a:rPr lang="en-US" sz="1600" dirty="0"/>
              <a:t>Start with an image and slowly add random noise, then teach the system how to reverse the noise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47DAE2-25DF-D306-8C02-29CA8833B0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46E4D7-2309-39A5-556F-27FEA7F37464}"/>
              </a:ext>
            </a:extLst>
          </p:cNvPr>
          <p:cNvSpPr txBox="1"/>
          <p:nvPr/>
        </p:nvSpPr>
        <p:spPr>
          <a:xfrm>
            <a:off x="5220279" y="865739"/>
            <a:ext cx="3268980" cy="1477328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generate a picture of a data science class in a business school, enjoying their last lecture from their charismatic professor</a:t>
            </a:r>
          </a:p>
        </p:txBody>
      </p:sp>
      <p:pic>
        <p:nvPicPr>
          <p:cNvPr id="6" name="Picture 2" descr="a cartoon of spongebob saying magic with his hands up">
            <a:extLst>
              <a:ext uri="{FF2B5EF4-FFF2-40B4-BE49-F238E27FC236}">
                <a16:creationId xmlns:a16="http://schemas.microsoft.com/office/drawing/2014/main" id="{66D82B80-9B09-9150-1029-22E824434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732" y="5342570"/>
            <a:ext cx="1872587" cy="1378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6FC7D4-9A97-516A-1E2C-27454CDC62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0739" y="2615692"/>
            <a:ext cx="4717324" cy="3144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746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4316A-41F7-CD95-879F-3AA57BE29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1114"/>
            <a:ext cx="8229600" cy="729214"/>
          </a:xfrm>
        </p:spPr>
        <p:txBody>
          <a:bodyPr/>
          <a:lstStyle/>
          <a:p>
            <a:r>
              <a:rPr lang="en-US" dirty="0"/>
              <a:t>Deep Learning - 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75F9D-999B-09E5-8521-589BD13E9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3360"/>
            <a:ext cx="8229600" cy="4814202"/>
          </a:xfrm>
        </p:spPr>
        <p:txBody>
          <a:bodyPr/>
          <a:lstStyle/>
          <a:p>
            <a:r>
              <a:rPr lang="en-US" dirty="0"/>
              <a:t>We learned the basics of neural nets in an earlier chapter</a:t>
            </a:r>
          </a:p>
          <a:p>
            <a:pPr lvl="1"/>
            <a:r>
              <a:rPr lang="en-US" dirty="0"/>
              <a:t>Biological inspirations</a:t>
            </a:r>
          </a:p>
          <a:p>
            <a:pPr lvl="1"/>
            <a:r>
              <a:rPr lang="en-US" dirty="0"/>
              <a:t>Black box models for regression and classification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NN explosion since the early 2000s</a:t>
            </a:r>
          </a:p>
          <a:p>
            <a:pPr lvl="1"/>
            <a:r>
              <a:rPr lang="en-US" dirty="0"/>
              <a:t>Moore’s law (computation and storage getting cheaper)</a:t>
            </a:r>
          </a:p>
          <a:p>
            <a:pPr lvl="1"/>
            <a:r>
              <a:rPr lang="en-US" dirty="0"/>
              <a:t>Funded research (Google Brain, MSFT, Facebook FAIR)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It is an </a:t>
            </a:r>
            <a:r>
              <a:rPr lang="en-US" i="1" dirty="0"/>
              <a:t>incredibly </a:t>
            </a:r>
            <a:r>
              <a:rPr lang="en-US" dirty="0"/>
              <a:t>complex and deeply technical field with a lot still to be figured 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0E42B6-841B-3A81-F353-43AFA7C18F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4C175A-3B23-0864-B36D-A864FEF724F4}"/>
              </a:ext>
            </a:extLst>
          </p:cNvPr>
          <p:cNvSpPr txBox="1"/>
          <p:nvPr/>
        </p:nvSpPr>
        <p:spPr>
          <a:xfrm>
            <a:off x="987971" y="5370756"/>
            <a:ext cx="6754221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Neural nets =&gt; Deep Learning =&gt; (Gen)AI =&gt; AGI(?!??)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F904A8-48F6-1833-276A-EA71EF3C6231}"/>
              </a:ext>
            </a:extLst>
          </p:cNvPr>
          <p:cNvSpPr txBox="1"/>
          <p:nvPr/>
        </p:nvSpPr>
        <p:spPr>
          <a:xfrm>
            <a:off x="6411311" y="6131691"/>
            <a:ext cx="1782860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ISL – Chap 10</a:t>
            </a:r>
          </a:p>
        </p:txBody>
      </p:sp>
    </p:spTree>
    <p:extLst>
      <p:ext uri="{BB962C8B-B14F-4D97-AF65-F5344CB8AC3E}">
        <p14:creationId xmlns:p14="http://schemas.microsoft.com/office/powerpoint/2010/main" val="36187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171AF-399E-0771-161F-A1F5509EA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-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BC60D-564C-BAE8-888D-B258415E4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22613"/>
            <a:ext cx="8229600" cy="4513487"/>
          </a:xfrm>
        </p:spPr>
        <p:txBody>
          <a:bodyPr/>
          <a:lstStyle/>
          <a:p>
            <a:r>
              <a:rPr lang="en-US" dirty="0"/>
              <a:t>Built on neural nets</a:t>
            </a:r>
          </a:p>
          <a:p>
            <a:r>
              <a:rPr lang="en-US" dirty="0"/>
              <a:t>Can be overkill for simple problems!</a:t>
            </a:r>
          </a:p>
          <a:p>
            <a:r>
              <a:rPr lang="en-US" dirty="0"/>
              <a:t>Architectures are hard to get right</a:t>
            </a:r>
          </a:p>
          <a:p>
            <a:r>
              <a:rPr lang="en-US" dirty="0"/>
              <a:t>Beware of overpaying!</a:t>
            </a:r>
          </a:p>
          <a:p>
            <a:pPr lvl="1"/>
            <a:r>
              <a:rPr lang="en-US" dirty="0"/>
              <a:t>Early models of GPT much cheaper and often suitable for task</a:t>
            </a:r>
          </a:p>
          <a:p>
            <a:r>
              <a:rPr lang="en-US" dirty="0"/>
              <a:t>Could take a lifetime to master these! </a:t>
            </a:r>
          </a:p>
          <a:p>
            <a:r>
              <a:rPr lang="en-US" dirty="0"/>
              <a:t>Fertile field, constantly changing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ISL book has great descriptions of deep learning in Chapter 10</a:t>
            </a:r>
          </a:p>
          <a:p>
            <a:pPr lvl="1"/>
            <a:r>
              <a:rPr lang="en-US" dirty="0"/>
              <a:t>Including code and examples for </a:t>
            </a:r>
          </a:p>
          <a:p>
            <a:pPr lvl="2"/>
            <a:r>
              <a:rPr lang="en-US" dirty="0"/>
              <a:t>CNN</a:t>
            </a:r>
          </a:p>
          <a:p>
            <a:pPr lvl="2"/>
            <a:r>
              <a:rPr lang="en-US" dirty="0"/>
              <a:t>RNN</a:t>
            </a:r>
          </a:p>
          <a:p>
            <a:pPr lvl="2"/>
            <a:r>
              <a:rPr lang="en-US" dirty="0"/>
              <a:t>Time series predictions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82286C-8722-EC98-79CF-7D06DBF1DF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675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1F7E21-D475-F14E-0BCA-7941511F6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05CDA9-E3F0-FE8C-7E64-8B35CD7BF95A}"/>
              </a:ext>
            </a:extLst>
          </p:cNvPr>
          <p:cNvSpPr txBox="1"/>
          <p:nvPr/>
        </p:nvSpPr>
        <p:spPr>
          <a:xfrm>
            <a:off x="3645638" y="5845115"/>
            <a:ext cx="1595309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>
                <a:latin typeface="Consolas" panose="020B0609020204030204" pitchFamily="49" charset="0"/>
                <a:ea typeface="Tahoma" panose="020B0604030504040204" pitchFamily="34" charset="0"/>
                <a:cs typeface="Consolas" panose="020B0609020204030204" pitchFamily="49" charset="0"/>
              </a:rPr>
              <a:t>thank you.</a:t>
            </a:r>
            <a:endParaRPr lang="en-US" sz="2000" dirty="0">
              <a:latin typeface="Consolas" panose="020B0609020204030204" pitchFamily="49" charset="0"/>
              <a:ea typeface="Tahoma" panose="020B0604030504040204" pitchFamily="34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34D233-AE5A-17B1-288D-CB5B531BB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029" y="414111"/>
            <a:ext cx="7085013" cy="472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428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83FC3-635F-2CFD-B2C9-27D2658E2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Nets: Single Layer Network</a:t>
            </a:r>
          </a:p>
        </p:txBody>
      </p:sp>
      <p:pic>
        <p:nvPicPr>
          <p:cNvPr id="6" name="Content Placeholder 5" descr="A diagram of a neural network&#10;&#10;Description automatically generated">
            <a:extLst>
              <a:ext uri="{FF2B5EF4-FFF2-40B4-BE49-F238E27FC236}">
                <a16:creationId xmlns:a16="http://schemas.microsoft.com/office/drawing/2014/main" id="{E69E000E-6B3F-73E2-5A27-752C9715B9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5755" y="865739"/>
            <a:ext cx="3597355" cy="27059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4B0F8-504D-7D16-3669-90427E0E07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DDC326-0FBF-8E6D-E77B-D27C964F55DD}"/>
              </a:ext>
            </a:extLst>
          </p:cNvPr>
          <p:cNvSpPr txBox="1"/>
          <p:nvPr/>
        </p:nvSpPr>
        <p:spPr>
          <a:xfrm>
            <a:off x="924410" y="3571714"/>
            <a:ext cx="812499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 Layer: features</a:t>
            </a:r>
          </a:p>
          <a:p>
            <a:pPr marL="342900" indent="-342900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 layer is typically fully connected to a </a:t>
            </a: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hidden layer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using weights that define a linear combination</a:t>
            </a:r>
          </a:p>
          <a:p>
            <a:pPr marL="342900" indent="-342900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Nodes in hidden layer apply an </a:t>
            </a: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activation function </a:t>
            </a:r>
          </a:p>
          <a:p>
            <a:pPr marL="342900" indent="-342900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linear combination of the outputs of the hidden layer get sent to the output layer</a:t>
            </a:r>
          </a:p>
          <a:p>
            <a:pPr marL="342900" indent="-342900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Output layer gets transformed (perhaps via threshold)to a prediction </a:t>
            </a:r>
          </a:p>
          <a:p>
            <a:pPr marL="342900" indent="-342900"/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04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83FC3-635F-2CFD-B2C9-27D2658E2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Nets: Single Layer Network</a:t>
            </a:r>
          </a:p>
        </p:txBody>
      </p:sp>
      <p:pic>
        <p:nvPicPr>
          <p:cNvPr id="6" name="Content Placeholder 5" descr="A diagram of a neural network&#10;&#10;Description automatically generated">
            <a:extLst>
              <a:ext uri="{FF2B5EF4-FFF2-40B4-BE49-F238E27FC236}">
                <a16:creationId xmlns:a16="http://schemas.microsoft.com/office/drawing/2014/main" id="{E69E000E-6B3F-73E2-5A27-752C9715B9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5755" y="865739"/>
            <a:ext cx="3597355" cy="27059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4B0F8-504D-7D16-3669-90427E0E07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DDC326-0FBF-8E6D-E77B-D27C964F55DD}"/>
              </a:ext>
            </a:extLst>
          </p:cNvPr>
          <p:cNvSpPr txBox="1"/>
          <p:nvPr/>
        </p:nvSpPr>
        <p:spPr>
          <a:xfrm>
            <a:off x="924410" y="3571714"/>
            <a:ext cx="804659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sets the </a:t>
            </a: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architecture:</a:t>
            </a:r>
          </a:p>
          <a:p>
            <a:pPr marL="800100" lvl="1" indent="-342900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many nodes?  What is the activation function?</a:t>
            </a:r>
          </a:p>
          <a:p>
            <a:pPr marL="342900" indent="-342900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weights are all fit from training data</a:t>
            </a:r>
          </a:p>
          <a:p>
            <a:pPr marL="800100" lvl="1" indent="-342900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Uses technique called </a:t>
            </a: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back-</a:t>
            </a:r>
            <a:r>
              <a:rPr lang="en-US" sz="2000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propogation</a:t>
            </a: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which iteratively fixes error, given a </a:t>
            </a: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loss function,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using</a:t>
            </a: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gradient descent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/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2D5E0B-642F-EC01-5478-027FB39C70CE}"/>
              </a:ext>
            </a:extLst>
          </p:cNvPr>
          <p:cNvSpPr txBox="1"/>
          <p:nvPr/>
        </p:nvSpPr>
        <p:spPr>
          <a:xfrm>
            <a:off x="1927526" y="5596944"/>
            <a:ext cx="5288948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NN are another example of ensemble models</a:t>
            </a:r>
          </a:p>
        </p:txBody>
      </p:sp>
    </p:spTree>
    <p:extLst>
      <p:ext uri="{BB962C8B-B14F-4D97-AF65-F5344CB8AC3E}">
        <p14:creationId xmlns:p14="http://schemas.microsoft.com/office/powerpoint/2010/main" val="3033777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bldLvl="2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B6D78-51DB-BDB6-8E7D-D260B2EA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Nets –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BC80C-10F0-1AEE-5786-4D258921C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8229600" cy="1721301"/>
          </a:xfrm>
        </p:spPr>
        <p:txBody>
          <a:bodyPr/>
          <a:lstStyle/>
          <a:p>
            <a:r>
              <a:rPr lang="en-US" dirty="0"/>
              <a:t>Neural nets with multiple hidden layers are referred to as </a:t>
            </a:r>
            <a:r>
              <a:rPr lang="en-US" i="1" dirty="0"/>
              <a:t>deep.</a:t>
            </a:r>
          </a:p>
          <a:p>
            <a:r>
              <a:rPr lang="en-US" dirty="0"/>
              <a:t>Often the output layer has multiple classes (like images) </a:t>
            </a:r>
          </a:p>
          <a:p>
            <a:r>
              <a:rPr lang="en-US" dirty="0"/>
              <a:t>So many parameters!</a:t>
            </a:r>
          </a:p>
          <a:p>
            <a:pPr lvl="1"/>
            <a:r>
              <a:rPr lang="en-US" dirty="0"/>
              <a:t>only feasible within the last 15 years or 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AAD141-4CE4-4A51-CD1B-5E6CA3C3FC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 descr="A diagram of a network&#10;&#10;Description automatically generated">
            <a:extLst>
              <a:ext uri="{FF2B5EF4-FFF2-40B4-BE49-F238E27FC236}">
                <a16:creationId xmlns:a16="http://schemas.microsoft.com/office/drawing/2014/main" id="{C5DD636D-F3A9-76DC-6606-01F5BDD15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664" y="2473895"/>
            <a:ext cx="4728779" cy="4040636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B87B90-1B02-83E8-04B5-9B6BC2C72CDF}"/>
              </a:ext>
            </a:extLst>
          </p:cNvPr>
          <p:cNvSpPr txBox="1"/>
          <p:nvPr/>
        </p:nvSpPr>
        <p:spPr>
          <a:xfrm>
            <a:off x="5193543" y="3278495"/>
            <a:ext cx="392035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Tx/>
              <a:buChar char="-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is a deep learner used to predict handwritten digits</a:t>
            </a:r>
          </a:p>
          <a:p>
            <a:pPr marL="800100" lvl="1" indent="-342900">
              <a:buFontTx/>
              <a:buChar char="-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ISL p404</a:t>
            </a:r>
          </a:p>
          <a:p>
            <a:pPr marL="342900" indent="-342900" algn="l">
              <a:buFontTx/>
              <a:buChar char="-"/>
            </a:pP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28 x 28 = 784</a:t>
            </a:r>
          </a:p>
          <a:p>
            <a:pPr marL="342900" indent="-342900" algn="l">
              <a:buFontTx/>
              <a:buChar char="-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Hidden layers have 256 and 128 nodes</a:t>
            </a:r>
          </a:p>
          <a:p>
            <a:pPr marL="342900" indent="-342900" algn="l">
              <a:buFontTx/>
              <a:buChar char="-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 of 235,146 parameters to fit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17FA47-8621-4FF5-378C-9F590264CDB4}"/>
              </a:ext>
            </a:extLst>
          </p:cNvPr>
          <p:cNvSpPr txBox="1"/>
          <p:nvPr/>
        </p:nvSpPr>
        <p:spPr>
          <a:xfrm>
            <a:off x="6947338" y="5941210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4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😱</a:t>
            </a:r>
          </a:p>
        </p:txBody>
      </p:sp>
    </p:spTree>
    <p:extLst>
      <p:ext uri="{BB962C8B-B14F-4D97-AF65-F5344CB8AC3E}">
        <p14:creationId xmlns:p14="http://schemas.microsoft.com/office/powerpoint/2010/main" val="3826836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78410-A26D-4F15-4ECF-538AA6B1C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Excellent description of NN</a:t>
            </a:r>
          </a:p>
        </p:txBody>
      </p:sp>
      <p:pic>
        <p:nvPicPr>
          <p:cNvPr id="6" name="Content Placeholder 5" descr="A screenshot of a computer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5C2BCE4B-EA63-4753-4A6D-5E59B3909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95802" y="1496461"/>
            <a:ext cx="4257398" cy="240665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C04EE-A563-4BC3-21BF-82021801F7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699DAD-AE72-66E2-1731-B0DF060FFA8E}"/>
              </a:ext>
            </a:extLst>
          </p:cNvPr>
          <p:cNvSpPr txBox="1"/>
          <p:nvPr/>
        </p:nvSpPr>
        <p:spPr>
          <a:xfrm>
            <a:off x="2677827" y="4561207"/>
            <a:ext cx="37883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 Blue 1 Brown YouTube video</a:t>
            </a:r>
          </a:p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But What is a Neural Network??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2B4DBB-CAC1-994A-BECC-835981774AC7}"/>
              </a:ext>
            </a:extLst>
          </p:cNvPr>
          <p:cNvSpPr txBox="1"/>
          <p:nvPr/>
        </p:nvSpPr>
        <p:spPr>
          <a:xfrm>
            <a:off x="3783941" y="5801711"/>
            <a:ext cx="1281120" cy="276999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02:45 =&gt; 13:24</a:t>
            </a:r>
          </a:p>
        </p:txBody>
      </p:sp>
    </p:spTree>
    <p:extLst>
      <p:ext uri="{BB962C8B-B14F-4D97-AF65-F5344CB8AC3E}">
        <p14:creationId xmlns:p14="http://schemas.microsoft.com/office/powerpoint/2010/main" val="3971328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CB3A0-2B94-1F4B-A1C6-A9134F3E4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MNIST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CD8FC-78A6-261D-2632-81AE409A0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021898"/>
            <a:ext cx="4114800" cy="1479563"/>
          </a:xfrm>
        </p:spPr>
        <p:txBody>
          <a:bodyPr/>
          <a:lstStyle/>
          <a:p>
            <a:r>
              <a:rPr lang="en-US" dirty="0"/>
              <a:t>Handwritten digits</a:t>
            </a:r>
          </a:p>
          <a:p>
            <a:r>
              <a:rPr lang="en-US" dirty="0"/>
              <a:t>28 x 28 matrix of pixels</a:t>
            </a:r>
          </a:p>
          <a:p>
            <a:pPr lvl="1"/>
            <a:r>
              <a:rPr lang="en-US" dirty="0"/>
              <a:t>Each pixel has a value in (0,255)</a:t>
            </a:r>
          </a:p>
          <a:p>
            <a:r>
              <a:rPr lang="en-US" dirty="0"/>
              <a:t>60k training images</a:t>
            </a:r>
          </a:p>
          <a:p>
            <a:r>
              <a:rPr lang="en-US" dirty="0"/>
              <a:t>10k test images</a:t>
            </a:r>
          </a:p>
          <a:p>
            <a:endParaRPr lang="en-US" dirty="0"/>
          </a:p>
          <a:p>
            <a:r>
              <a:rPr lang="en-US" dirty="0"/>
              <a:t>Data freely available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66F307-3739-B520-C3A9-AD509EF93F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 descr="A number and a number&#10;&#10;Description automatically generated with medium confidence">
            <a:extLst>
              <a:ext uri="{FF2B5EF4-FFF2-40B4-BE49-F238E27FC236}">
                <a16:creationId xmlns:a16="http://schemas.microsoft.com/office/drawing/2014/main" id="{714F97B3-F085-F063-E959-7AB81266E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021899"/>
            <a:ext cx="4257261" cy="28143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AD6F08-82EE-3343-1E91-585839B0E1DD}"/>
              </a:ext>
            </a:extLst>
          </p:cNvPr>
          <p:cNvSpPr txBox="1"/>
          <p:nvPr/>
        </p:nvSpPr>
        <p:spPr>
          <a:xfrm>
            <a:off x="557049" y="5129049"/>
            <a:ext cx="43491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Using architecture on previous page:</a:t>
            </a:r>
          </a:p>
        </p:txBody>
      </p:sp>
      <p:pic>
        <p:nvPicPr>
          <p:cNvPr id="11" name="Picture 10" descr="A close-up of a sign&#10;&#10;Description automatically generated">
            <a:extLst>
              <a:ext uri="{FF2B5EF4-FFF2-40B4-BE49-F238E27FC236}">
                <a16:creationId xmlns:a16="http://schemas.microsoft.com/office/drawing/2014/main" id="{3F35AB91-F4CB-4CC0-EBCE-F4FE3F8FF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6574" y="4799950"/>
            <a:ext cx="4117426" cy="1119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86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DCC8FA-CC52-4541-E41C-4E25E3C94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B0090-0DB7-A61A-A985-912097361D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6356" y="1769441"/>
            <a:ext cx="6151795" cy="914400"/>
          </a:xfrm>
        </p:spPr>
        <p:txBody>
          <a:bodyPr/>
          <a:lstStyle/>
          <a:p>
            <a:r>
              <a:rPr lang="en-US" dirty="0"/>
              <a:t>Extensions of Neural Nets</a:t>
            </a:r>
          </a:p>
        </p:txBody>
      </p:sp>
    </p:spTree>
    <p:extLst>
      <p:ext uri="{BB962C8B-B14F-4D97-AF65-F5344CB8AC3E}">
        <p14:creationId xmlns:p14="http://schemas.microsoft.com/office/powerpoint/2010/main" val="1706937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D8CB2-5161-A2D9-BFD2-D12AC354E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Nets (CNN)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6C622-3FD2-56DE-9038-629E8898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8035159" cy="2436004"/>
          </a:xfrm>
        </p:spPr>
        <p:txBody>
          <a:bodyPr/>
          <a:lstStyle/>
          <a:p>
            <a:r>
              <a:rPr lang="en-US" dirty="0"/>
              <a:t>Neural Net specifically built for media, images,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specifically for grid-based data (like image pixels)</a:t>
            </a:r>
          </a:p>
          <a:p>
            <a:pPr lvl="1"/>
            <a:endParaRPr lang="en-US" dirty="0"/>
          </a:p>
          <a:p>
            <a:r>
              <a:rPr lang="en-US" dirty="0"/>
              <a:t>Special layers called </a:t>
            </a:r>
            <a:r>
              <a:rPr lang="en-US" i="1" dirty="0"/>
              <a:t>convolutional layers </a:t>
            </a:r>
            <a:r>
              <a:rPr lang="en-US" dirty="0"/>
              <a:t>focus on detecting patterns such as edges, shapes and textures</a:t>
            </a:r>
          </a:p>
          <a:p>
            <a:pPr lvl="1"/>
            <a:r>
              <a:rPr lang="en-US" dirty="0"/>
              <a:t>Preserves spatial relationships (rather than just looking at each pixel separately</a:t>
            </a:r>
          </a:p>
          <a:p>
            <a:pPr lvl="1"/>
            <a:r>
              <a:rPr lang="en-US" dirty="0"/>
              <a:t>Motivated by how humans detect things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1DB78-EDD3-FED8-B85C-E4964652A3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B899FA-C6DB-008D-6772-9035AB52EC4A}"/>
              </a:ext>
            </a:extLst>
          </p:cNvPr>
          <p:cNvSpPr txBox="1"/>
          <p:nvPr/>
        </p:nvSpPr>
        <p:spPr>
          <a:xfrm>
            <a:off x="3005959" y="6138041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8" descr="A cartoon tiger with different facial expressions&#10;&#10;Description automatically generated with medium confidence">
            <a:extLst>
              <a:ext uri="{FF2B5EF4-FFF2-40B4-BE49-F238E27FC236}">
                <a16:creationId xmlns:a16="http://schemas.microsoft.com/office/drawing/2014/main" id="{4FA93AA3-E1D0-7E96-2C98-C0A43C4FF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200" y="3697573"/>
            <a:ext cx="4826000" cy="2997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CE79257-64A9-803E-0BE0-45D3A22A06D2}"/>
              </a:ext>
            </a:extLst>
          </p:cNvPr>
          <p:cNvSpPr txBox="1"/>
          <p:nvPr/>
        </p:nvSpPr>
        <p:spPr>
          <a:xfrm>
            <a:off x="457200" y="4841535"/>
            <a:ext cx="3428887" cy="307777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 level features: color, edges, textures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F5EAF4-8A31-7CA5-1D6B-55900AC610C0}"/>
              </a:ext>
            </a:extLst>
          </p:cNvPr>
          <p:cNvSpPr txBox="1"/>
          <p:nvPr/>
        </p:nvSpPr>
        <p:spPr>
          <a:xfrm>
            <a:off x="457200" y="4141864"/>
            <a:ext cx="3401252" cy="307777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Higher level features: eyes, ears, shapes</a:t>
            </a:r>
          </a:p>
        </p:txBody>
      </p:sp>
    </p:spTree>
    <p:extLst>
      <p:ext uri="{BB962C8B-B14F-4D97-AF65-F5344CB8AC3E}">
        <p14:creationId xmlns:p14="http://schemas.microsoft.com/office/powerpoint/2010/main" val="197006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1_SBE10">
  <a:themeElements>
    <a:clrScheme name="1_SBE10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SBE10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8E0D30"/>
          </a:buClr>
          <a:buSzTx/>
          <a:buFontTx/>
          <a:buChar char="•"/>
          <a:tabLst/>
          <a:defRPr kumimoji="0" sz="3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Arial" pitchFamily="34" charset="0"/>
          </a:defRPr>
        </a:defPPr>
      </a:lstStyle>
    </a:spDef>
    <a:lnDef>
      <a:spPr bwMode="auto">
        <a:ln>
          <a:headEnd type="none" w="med" len="med"/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indent="0" algn="l">
          <a:buNone/>
          <a:defRPr sz="2000" dirty="0" smtClean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defRPr>
        </a:defPPr>
      </a:lstStyle>
    </a:txDef>
  </a:objectDefaults>
  <a:extraClrSchemeLst>
    <a:extraClrScheme>
      <a:clrScheme name="1_SBE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TV-style" id="{76D76506-A0BC-8D4F-A42C-BBF50ED27964}" vid="{B20F4F62-1BD5-CD4F-87A9-C146A9A146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CTV-style</Template>
  <TotalTime>14018</TotalTime>
  <Words>1417</Words>
  <Application>Microsoft Macintosh PowerPoint</Application>
  <PresentationFormat>On-screen Show (4:3)</PresentationFormat>
  <Paragraphs>255</Paragraphs>
  <Slides>21</Slides>
  <Notes>12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Consolas</vt:lpstr>
      <vt:lpstr>Tahoma</vt:lpstr>
      <vt:lpstr>Times New Roman</vt:lpstr>
      <vt:lpstr>1_SBE10</vt:lpstr>
      <vt:lpstr>Topic 11  – Neural Nets, Deep Learning, and AI </vt:lpstr>
      <vt:lpstr>Deep Learning - Intro</vt:lpstr>
      <vt:lpstr>Neural Nets: Single Layer Network</vt:lpstr>
      <vt:lpstr>Neural Nets: Single Layer Network</vt:lpstr>
      <vt:lpstr>Neural Nets – Deep Learning</vt:lpstr>
      <vt:lpstr>Excellent description of NN</vt:lpstr>
      <vt:lpstr>MNIST data</vt:lpstr>
      <vt:lpstr>PowerPoint Presentation</vt:lpstr>
      <vt:lpstr>Convolutional Neural Nets (CNN) </vt:lpstr>
      <vt:lpstr>Convolutional Neural Nets (CNN) </vt:lpstr>
      <vt:lpstr>Recurrent Neural Networks (RNN)</vt:lpstr>
      <vt:lpstr>Long Short-Term Memory (LSTM)</vt:lpstr>
      <vt:lpstr>Deep Learning into Generative AI</vt:lpstr>
      <vt:lpstr>Transformers</vt:lpstr>
      <vt:lpstr>GPT (simplified)</vt:lpstr>
      <vt:lpstr>Transformers =&gt; Gen AI</vt:lpstr>
      <vt:lpstr>Deep Learning – Useful Tools</vt:lpstr>
      <vt:lpstr>What do you need to know?</vt:lpstr>
      <vt:lpstr>Image Generation</vt:lpstr>
      <vt:lpstr>Deep Learning - 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volinsky</dc:creator>
  <cp:lastModifiedBy>chris volinsky</cp:lastModifiedBy>
  <cp:revision>35</cp:revision>
  <dcterms:created xsi:type="dcterms:W3CDTF">2023-07-07T20:20:38Z</dcterms:created>
  <dcterms:modified xsi:type="dcterms:W3CDTF">2025-04-23T20:40:28Z</dcterms:modified>
</cp:coreProperties>
</file>

<file path=docProps/thumbnail.jpeg>
</file>